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-0.13333240012318376"/>
                  <c:y val="-7.24274766101245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629422249596343E-2"/>
                  <c:y val="7.24274766101245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South America</c:v>
                </c:pt>
                <c:pt idx="2">
                  <c:v>Europe</c:v>
                </c:pt>
                <c:pt idx="3">
                  <c:v>North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9"/>
          <c:y val="7.3765073484031884E-2"/>
          <c:w val="0.82476572183380881"/>
          <c:h val="0.762564509564094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South America</c:v>
                </c:pt>
                <c:pt idx="2">
                  <c:v>Europe</c:v>
                </c:pt>
                <c:pt idx="3">
                  <c:v>North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80929696"/>
        <c:axId val="158865648"/>
      </c:barChart>
      <c:catAx>
        <c:axId val="80929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58865648"/>
        <c:crosses val="autoZero"/>
        <c:auto val="1"/>
        <c:lblAlgn val="ctr"/>
        <c:lblOffset val="100"/>
        <c:noMultiLvlLbl val="0"/>
      </c:catAx>
      <c:valAx>
        <c:axId val="15886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092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jpe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dleeb\Downloads\intramuscular-injection_thu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500042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28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Imipenem</a:t>
            </a:r>
            <a:r>
              <a:rPr lang="en-US" sz="28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&amp; </a:t>
            </a:r>
            <a:r>
              <a:rPr lang="en-US" sz="28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Cilastatin</a:t>
            </a:r>
            <a:r>
              <a:rPr lang="en-US" sz="28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Injection  </a:t>
            </a:r>
            <a:endParaRPr lang="en-US" sz="28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IMIPENEM &amp; CILASTATIN 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IMIPENEM &amp; CILASTATIN 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 IMIPENEM &amp; CILASTATIN  -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IMIPENEM &amp; CILASTATIN 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RAW MATERIAL </a:t>
            </a: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All type of Manufacturing 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IMIPENEM &amp; CILASTATIN 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IMIPENEM &amp; CILASTATIN 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IMIPENEM &amp; CILASTATIN 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IMIPENEM &amp; CILASTATIN  GLOBAL MARKET WITH PAST AND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FUTURE  PREDICTION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IMIPENEM &amp; CILASTATIN 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IMIPENEM &amp; CILASTATIN 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IMIPENEM &amp; CILASTATIN 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IMIPENEM &amp; CILASTATIN 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142977" y="4631090"/>
            <a:ext cx="1000131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&amp;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504" y="1211033"/>
            <a:ext cx="215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Imipenem</a:t>
            </a:r>
            <a:r>
              <a:rPr lang="en-US" dirty="0" smtClean="0">
                <a:solidFill>
                  <a:srgbClr val="FD308B"/>
                </a:solidFill>
              </a:rPr>
              <a:t> &amp; </a:t>
            </a:r>
            <a:r>
              <a:rPr lang="en-US" dirty="0" err="1" smtClean="0">
                <a:solidFill>
                  <a:srgbClr val="FD308B"/>
                </a:solidFill>
              </a:rPr>
              <a:t>Cilastatin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275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$880M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596" y="2282603"/>
            <a:ext cx="1988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Imipenem</a:t>
            </a:r>
            <a:r>
              <a:rPr lang="en-US" dirty="0" smtClean="0">
                <a:solidFill>
                  <a:srgbClr val="FD308B"/>
                </a:solidFill>
              </a:rPr>
              <a:t> &amp;</a:t>
            </a:r>
          </a:p>
          <a:p>
            <a:pPr algn="ctr"/>
            <a:r>
              <a:rPr lang="en-US" dirty="0" err="1" smtClean="0">
                <a:solidFill>
                  <a:srgbClr val="FD308B"/>
                </a:solidFill>
              </a:rPr>
              <a:t>Cilastatin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 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4761" y="3200400"/>
            <a:ext cx="298704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92832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Imipenem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Cilastatin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by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Imipenem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Cilastatin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) is 177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275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09402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37906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490364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Merck &amp; Co</a:t>
            </a:r>
          </a:p>
          <a:p>
            <a:endParaRPr lang="en-IN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Ajanta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Pharma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Ltd </a:t>
            </a:r>
          </a:p>
          <a:p>
            <a:pPr fontAlgn="b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Tum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Ekip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Ilac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San AS</a:t>
            </a:r>
          </a:p>
          <a:p>
            <a:endParaRPr lang="en-IN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Lyka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Bdr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</a:t>
            </a: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AutoShape 6" descr="Merck Sharp &amp; Dohme To Expand In Singapore With US$250m Investm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3489" name="Picture 1" descr="C:\Users\Andleeb\Downloads\logo\download (2)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15305" y="5357826"/>
            <a:ext cx="728661" cy="338136"/>
          </a:xfrm>
          <a:prstGeom prst="rect">
            <a:avLst/>
          </a:prstGeom>
          <a:noFill/>
        </p:spPr>
      </p:pic>
      <p:pic>
        <p:nvPicPr>
          <p:cNvPr id="63490" name="Picture 2" descr="C:\Users\Andleeb\Downloads\logo\download (1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6710" y="4857760"/>
            <a:ext cx="882647" cy="357190"/>
          </a:xfrm>
          <a:prstGeom prst="rect">
            <a:avLst/>
          </a:prstGeom>
          <a:noFill/>
        </p:spPr>
      </p:pic>
      <p:pic>
        <p:nvPicPr>
          <p:cNvPr id="63491" name="Picture 3" descr="C:\Users\Andleeb\Downloads\logo\download (1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77196" y="4286256"/>
            <a:ext cx="866770" cy="360795"/>
          </a:xfrm>
          <a:prstGeom prst="rect">
            <a:avLst/>
          </a:prstGeom>
          <a:noFill/>
        </p:spPr>
      </p:pic>
      <p:pic>
        <p:nvPicPr>
          <p:cNvPr id="63492" name="Picture 4" descr="C:\Users\Andleeb\Downloads\logo\download 00.png"/>
          <p:cNvPicPr>
            <a:picLocks noChangeAspect="1" noChangeArrowheads="1"/>
          </p:cNvPicPr>
          <p:nvPr/>
        </p:nvPicPr>
        <p:blipFill>
          <a:blip r:embed="rId11"/>
          <a:srcRect t="27487" b="27487"/>
          <a:stretch>
            <a:fillRect/>
          </a:stretch>
        </p:blipFill>
        <p:spPr bwMode="auto">
          <a:xfrm>
            <a:off x="7756377" y="3857628"/>
            <a:ext cx="959027" cy="3084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11484</TotalTime>
  <Words>607</Words>
  <Application>Microsoft Office PowerPoint</Application>
  <PresentationFormat>On-screen Show (4:3)</PresentationFormat>
  <Paragraphs>132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754</cp:revision>
  <dcterms:created xsi:type="dcterms:W3CDTF">2020-02-21T04:59:25Z</dcterms:created>
  <dcterms:modified xsi:type="dcterms:W3CDTF">2022-02-14T13:06:52Z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